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0"/>
  </p:notesMasterIdLst>
  <p:sldIdLst>
    <p:sldId id="348" r:id="rId2"/>
    <p:sldId id="416" r:id="rId3"/>
    <p:sldId id="417" r:id="rId4"/>
    <p:sldId id="415" r:id="rId5"/>
    <p:sldId id="423" r:id="rId6"/>
    <p:sldId id="440" r:id="rId7"/>
    <p:sldId id="376" r:id="rId8"/>
    <p:sldId id="400" r:id="rId9"/>
    <p:sldId id="401" r:id="rId10"/>
    <p:sldId id="424" r:id="rId11"/>
    <p:sldId id="441" r:id="rId12"/>
    <p:sldId id="402" r:id="rId13"/>
    <p:sldId id="403" r:id="rId14"/>
    <p:sldId id="404" r:id="rId15"/>
    <p:sldId id="405" r:id="rId16"/>
    <p:sldId id="407" r:id="rId17"/>
    <p:sldId id="411" r:id="rId18"/>
    <p:sldId id="412" r:id="rId19"/>
    <p:sldId id="256" r:id="rId20"/>
    <p:sldId id="418" r:id="rId21"/>
    <p:sldId id="329" r:id="rId22"/>
    <p:sldId id="438" r:id="rId23"/>
    <p:sldId id="377" r:id="rId24"/>
    <p:sldId id="378" r:id="rId25"/>
    <p:sldId id="379" r:id="rId26"/>
    <p:sldId id="391" r:id="rId27"/>
    <p:sldId id="381" r:id="rId28"/>
    <p:sldId id="38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04"/>
    <p:restoredTop sz="85979"/>
  </p:normalViewPr>
  <p:slideViewPr>
    <p:cSldViewPr snapToGrid="0">
      <p:cViewPr varScale="1">
        <p:scale>
          <a:sx n="132" d="100"/>
          <a:sy n="132" d="100"/>
        </p:scale>
        <p:origin x="184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71" d="100"/>
          <a:sy n="171" d="100"/>
        </p:scale>
        <p:origin x="5344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xin Chen" userId="afafbecf06c2a3bc" providerId="LiveId" clId="{44495D13-5017-BF48-AF0D-D9A2C989BD9C}"/>
    <pc:docChg chg="custSel addSld modSld">
      <pc:chgData name="Yuxin Chen" userId="afafbecf06c2a3bc" providerId="LiveId" clId="{44495D13-5017-BF48-AF0D-D9A2C989BD9C}" dt="2020-01-02T21:27:22.983" v="24" actId="680"/>
      <pc:docMkLst>
        <pc:docMk/>
      </pc:docMkLst>
      <pc:sldChg chg="addSp delSp new">
        <pc:chgData name="Yuxin Chen" userId="afafbecf06c2a3bc" providerId="LiveId" clId="{44495D13-5017-BF48-AF0D-D9A2C989BD9C}" dt="2020-01-02T21:26:28.945" v="23"/>
        <pc:sldMkLst>
          <pc:docMk/>
          <pc:sldMk cId="396786028" sldId="257"/>
        </pc:sldMkLst>
        <pc:inkChg chg="add del">
          <ac:chgData name="Yuxin Chen" userId="afafbecf06c2a3bc" providerId="LiveId" clId="{44495D13-5017-BF48-AF0D-D9A2C989BD9C}" dt="2020-01-02T21:26:21.213" v="5"/>
          <ac:inkMkLst>
            <pc:docMk/>
            <pc:sldMk cId="396786028" sldId="257"/>
            <ac:inkMk id="4" creationId="{D76DEE29-B05A-D246-8346-D80E8FD3A3AE}"/>
          </ac:inkMkLst>
        </pc:inkChg>
        <pc:inkChg chg="add del">
          <ac:chgData name="Yuxin Chen" userId="afafbecf06c2a3bc" providerId="LiveId" clId="{44495D13-5017-BF48-AF0D-D9A2C989BD9C}" dt="2020-01-02T21:26:21.213" v="5"/>
          <ac:inkMkLst>
            <pc:docMk/>
            <pc:sldMk cId="396786028" sldId="257"/>
            <ac:inkMk id="5" creationId="{885439BE-91FB-F343-8225-23820862A790}"/>
          </ac:inkMkLst>
        </pc:inkChg>
        <pc:inkChg chg="add del">
          <ac:chgData name="Yuxin Chen" userId="afafbecf06c2a3bc" providerId="LiveId" clId="{44495D13-5017-BF48-AF0D-D9A2C989BD9C}" dt="2020-01-02T21:26:21.213" v="5"/>
          <ac:inkMkLst>
            <pc:docMk/>
            <pc:sldMk cId="396786028" sldId="257"/>
            <ac:inkMk id="6" creationId="{FC968A03-24BB-1745-92D3-11A56573FDE0}"/>
          </ac:inkMkLst>
        </pc:inkChg>
        <pc:inkChg chg="add del">
          <ac:chgData name="Yuxin Chen" userId="afafbecf06c2a3bc" providerId="LiveId" clId="{44495D13-5017-BF48-AF0D-D9A2C989BD9C}" dt="2020-01-02T21:26:21.213" v="5"/>
          <ac:inkMkLst>
            <pc:docMk/>
            <pc:sldMk cId="396786028" sldId="257"/>
            <ac:inkMk id="7" creationId="{612ADD00-9A66-3846-8B7C-362DFADB63E6}"/>
          </ac:inkMkLst>
        </pc:inkChg>
        <pc:inkChg chg="add reco">
          <ac:chgData name="Yuxin Chen" userId="afafbecf06c2a3bc" providerId="LiveId" clId="{44495D13-5017-BF48-AF0D-D9A2C989BD9C}" dt="2020-01-02T21:26:21.213" v="5"/>
          <ac:inkMkLst>
            <pc:docMk/>
            <pc:sldMk cId="396786028" sldId="257"/>
            <ac:inkMk id="8" creationId="{6A5EA474-6AD1-0D47-ACE8-61D075CA64EA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0" creationId="{7B76854C-C95D-E544-9ACC-A49DE716B342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1" creationId="{AA61D1F3-3636-C940-978C-8C20367086EE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2" creationId="{0537BFE7-D8A2-A048-A3C1-C70BE24E4BAB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3" creationId="{D4BC54BA-F3D9-6148-B68A-5410B3112214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4" creationId="{F0710ADD-9AA0-574E-B78B-F89FAF9C1902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5" creationId="{3CB006A6-0B29-8446-8681-87E7D064F3E5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6" creationId="{57500C51-4DE0-324D-9854-2ACBDF987CD6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7" creationId="{401851BA-A107-5340-9277-9E53EF6CC0B6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8" creationId="{EC8D715F-4BF5-9046-8E4B-F0553380E816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19" creationId="{AA9D68EB-5FFA-0943-9036-00FD31DCA704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20" creationId="{F4BDCD2E-4E20-7C4C-9185-AAF2E5689575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21" creationId="{80A2BA44-2557-EE4C-BF56-208F4AAFD51F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22" creationId="{1E231E11-D631-254E-90A4-F6D34DA331B5}"/>
          </ac:inkMkLst>
        </pc:inkChg>
        <pc:inkChg chg="add del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23" creationId="{A8B993C1-9FF4-6C44-B28B-B09EE6BF0FF5}"/>
          </ac:inkMkLst>
        </pc:inkChg>
        <pc:inkChg chg="add reco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24" creationId="{D2F84C50-C242-824D-AFC2-2BA6E0504A68}"/>
          </ac:inkMkLst>
        </pc:inkChg>
        <pc:inkChg chg="add reco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25" creationId="{7EE7B468-D9FC-8845-8C50-743A0F91D3F7}"/>
          </ac:inkMkLst>
        </pc:inkChg>
        <pc:inkChg chg="add reco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26" creationId="{B34CD2A6-6697-9346-B2B2-87B60F93D600}"/>
          </ac:inkMkLst>
        </pc:inkChg>
        <pc:inkChg chg="add reco">
          <ac:chgData name="Yuxin Chen" userId="afafbecf06c2a3bc" providerId="LiveId" clId="{44495D13-5017-BF48-AF0D-D9A2C989BD9C}" dt="2020-01-02T21:26:27.901" v="20"/>
          <ac:inkMkLst>
            <pc:docMk/>
            <pc:sldMk cId="396786028" sldId="257"/>
            <ac:inkMk id="27" creationId="{2629E985-50C8-A142-94AC-C2B03F501A67}"/>
          </ac:inkMkLst>
        </pc:inkChg>
        <pc:inkChg chg="add del">
          <ac:chgData name="Yuxin Chen" userId="afafbecf06c2a3bc" providerId="LiveId" clId="{44495D13-5017-BF48-AF0D-D9A2C989BD9C}" dt="2020-01-02T21:26:28.945" v="23"/>
          <ac:inkMkLst>
            <pc:docMk/>
            <pc:sldMk cId="396786028" sldId="257"/>
            <ac:inkMk id="32" creationId="{ABB0E8A5-82F3-E04C-9C55-7F2646D86474}"/>
          </ac:inkMkLst>
        </pc:inkChg>
        <pc:inkChg chg="add del">
          <ac:chgData name="Yuxin Chen" userId="afafbecf06c2a3bc" providerId="LiveId" clId="{44495D13-5017-BF48-AF0D-D9A2C989BD9C}" dt="2020-01-02T21:26:28.945" v="23"/>
          <ac:inkMkLst>
            <pc:docMk/>
            <pc:sldMk cId="396786028" sldId="257"/>
            <ac:inkMk id="33" creationId="{D0230638-A209-0B4B-B986-BACDAAA5C04C}"/>
          </ac:inkMkLst>
        </pc:inkChg>
        <pc:inkChg chg="add reco">
          <ac:chgData name="Yuxin Chen" userId="afafbecf06c2a3bc" providerId="LiveId" clId="{44495D13-5017-BF48-AF0D-D9A2C989BD9C}" dt="2020-01-02T21:26:28.945" v="23"/>
          <ac:inkMkLst>
            <pc:docMk/>
            <pc:sldMk cId="396786028" sldId="257"/>
            <ac:inkMk id="34" creationId="{202428DA-D36C-8B4C-B838-68AB4244BFF8}"/>
          </ac:inkMkLst>
        </pc:inkChg>
      </pc:sldChg>
      <pc:sldChg chg="new">
        <pc:chgData name="Yuxin Chen" userId="afafbecf06c2a3bc" providerId="LiveId" clId="{44495D13-5017-BF48-AF0D-D9A2C989BD9C}" dt="2020-01-02T21:27:22.983" v="24" actId="680"/>
        <pc:sldMkLst>
          <pc:docMk/>
          <pc:sldMk cId="1173835206" sldId="258"/>
        </pc:sldMkLst>
      </pc:sldChg>
    </pc:docChg>
  </pc:docChgLst>
  <pc:docChgLst>
    <pc:chgData name="Yuxin Chen" userId="41b12e58-6ff4-46be-94f3-dd75746c815c" providerId="ADAL" clId="{4B09C45B-0FB6-294A-8053-1AE9D80B248A}"/>
    <pc:docChg chg="modSld">
      <pc:chgData name="Yuxin Chen" userId="41b12e58-6ff4-46be-94f3-dd75746c815c" providerId="ADAL" clId="{4B09C45B-0FB6-294A-8053-1AE9D80B248A}" dt="2021-01-19T19:58:32.476" v="81" actId="20577"/>
      <pc:docMkLst>
        <pc:docMk/>
      </pc:docMkLst>
      <pc:sldChg chg="modSp mod">
        <pc:chgData name="Yuxin Chen" userId="41b12e58-6ff4-46be-94f3-dd75746c815c" providerId="ADAL" clId="{4B09C45B-0FB6-294A-8053-1AE9D80B248A}" dt="2021-01-19T19:58:32.476" v="81" actId="20577"/>
        <pc:sldMkLst>
          <pc:docMk/>
          <pc:sldMk cId="1359578559" sldId="382"/>
        </pc:sldMkLst>
        <pc:spChg chg="mod">
          <ac:chgData name="Yuxin Chen" userId="41b12e58-6ff4-46be-94f3-dd75746c815c" providerId="ADAL" clId="{4B09C45B-0FB6-294A-8053-1AE9D80B248A}" dt="2021-01-19T19:58:32.476" v="81" actId="20577"/>
          <ac:spMkLst>
            <pc:docMk/>
            <pc:sldMk cId="1359578559" sldId="382"/>
            <ac:spMk id="3" creationId="{5E9A34F9-B5F4-8648-9046-9D58FCB7B3CA}"/>
          </ac:spMkLst>
        </pc:spChg>
      </pc:sldChg>
    </pc:docChg>
  </pc:docChgLst>
  <pc:docChgLst>
    <pc:chgData name="Yuxin Chen" userId="41b12e58-6ff4-46be-94f3-dd75746c815c" providerId="ADAL" clId="{BBD77BBB-C6A6-F842-830F-685140A01F40}"/>
    <pc:docChg chg="addSld delSld modSld">
      <pc:chgData name="Yuxin Chen" userId="41b12e58-6ff4-46be-94f3-dd75746c815c" providerId="ADAL" clId="{BBD77BBB-C6A6-F842-830F-685140A01F40}" dt="2021-01-19T20:04:50.482" v="2" actId="2696"/>
      <pc:docMkLst>
        <pc:docMk/>
      </pc:docMkLst>
      <pc:sldChg chg="add">
        <pc:chgData name="Yuxin Chen" userId="41b12e58-6ff4-46be-94f3-dd75746c815c" providerId="ADAL" clId="{BBD77BBB-C6A6-F842-830F-685140A01F40}" dt="2021-01-19T20:04:40.025" v="1"/>
        <pc:sldMkLst>
          <pc:docMk/>
          <pc:sldMk cId="4287644261" sldId="355"/>
        </pc:sldMkLst>
      </pc:sldChg>
      <pc:sldChg chg="add">
        <pc:chgData name="Yuxin Chen" userId="41b12e58-6ff4-46be-94f3-dd75746c815c" providerId="ADAL" clId="{BBD77BBB-C6A6-F842-830F-685140A01F40}" dt="2021-01-19T20:04:21.245" v="0"/>
        <pc:sldMkLst>
          <pc:docMk/>
          <pc:sldMk cId="829625113" sldId="356"/>
        </pc:sldMkLst>
      </pc:sldChg>
      <pc:sldChg chg="add">
        <pc:chgData name="Yuxin Chen" userId="41b12e58-6ff4-46be-94f3-dd75746c815c" providerId="ADAL" clId="{BBD77BBB-C6A6-F842-830F-685140A01F40}" dt="2021-01-19T20:04:21.245" v="0"/>
        <pc:sldMkLst>
          <pc:docMk/>
          <pc:sldMk cId="901773701" sldId="357"/>
        </pc:sldMkLst>
      </pc:sldChg>
      <pc:sldChg chg="add">
        <pc:chgData name="Yuxin Chen" userId="41b12e58-6ff4-46be-94f3-dd75746c815c" providerId="ADAL" clId="{BBD77BBB-C6A6-F842-830F-685140A01F40}" dt="2021-01-19T20:04:21.245" v="0"/>
        <pc:sldMkLst>
          <pc:docMk/>
          <pc:sldMk cId="1860812172" sldId="358"/>
        </pc:sldMkLst>
      </pc:sldChg>
      <pc:sldChg chg="add del">
        <pc:chgData name="Yuxin Chen" userId="41b12e58-6ff4-46be-94f3-dd75746c815c" providerId="ADAL" clId="{BBD77BBB-C6A6-F842-830F-685140A01F40}" dt="2021-01-19T20:04:50.482" v="2" actId="2696"/>
        <pc:sldMkLst>
          <pc:docMk/>
          <pc:sldMk cId="553721697" sldId="421"/>
        </pc:sldMkLst>
      </pc:sldChg>
    </pc:docChg>
  </pc:docChgLst>
  <pc:docChgLst>
    <pc:chgData name="Yuxin Chen" userId="41b12e58-6ff4-46be-94f3-dd75746c815c" providerId="ADAL" clId="{4A3BA3C4-5B72-6547-BC84-7E760F7F0AD2}"/>
    <pc:docChg chg="addSld delSld modSld">
      <pc:chgData name="Yuxin Chen" userId="41b12e58-6ff4-46be-94f3-dd75746c815c" providerId="ADAL" clId="{4A3BA3C4-5B72-6547-BC84-7E760F7F0AD2}" dt="2021-01-21T20:25:04.742" v="77" actId="2696"/>
      <pc:docMkLst>
        <pc:docMk/>
      </pc:docMkLst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3549141516" sldId="318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4287644261" sldId="355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829625113" sldId="356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901773701" sldId="357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1860812172" sldId="358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1806500438" sldId="359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1845230076" sldId="361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239757719" sldId="362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2556803618" sldId="363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1889515347" sldId="364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2469519761" sldId="365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3855029047" sldId="366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4023260000" sldId="367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656743132" sldId="368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735162644" sldId="369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907565130" sldId="370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3735083810" sldId="371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1248061519" sldId="372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1559540119" sldId="373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1315938624" sldId="374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3570245017" sldId="375"/>
        </pc:sldMkLst>
      </pc:sldChg>
      <pc:sldChg chg="modSp mod">
        <pc:chgData name="Yuxin Chen" userId="41b12e58-6ff4-46be-94f3-dd75746c815c" providerId="ADAL" clId="{4A3BA3C4-5B72-6547-BC84-7E760F7F0AD2}" dt="2021-01-21T20:14:56.321" v="76" actId="20577"/>
        <pc:sldMkLst>
          <pc:docMk/>
          <pc:sldMk cId="1359578559" sldId="382"/>
        </pc:sldMkLst>
        <pc:spChg chg="mod">
          <ac:chgData name="Yuxin Chen" userId="41b12e58-6ff4-46be-94f3-dd75746c815c" providerId="ADAL" clId="{4A3BA3C4-5B72-6547-BC84-7E760F7F0AD2}" dt="2021-01-21T20:14:52.497" v="71" actId="20577"/>
          <ac:spMkLst>
            <pc:docMk/>
            <pc:sldMk cId="1359578559" sldId="382"/>
            <ac:spMk id="2" creationId="{9111D4F1-C800-8D49-B4BD-A4D4AE4D422D}"/>
          </ac:spMkLst>
        </pc:spChg>
        <pc:spChg chg="mod">
          <ac:chgData name="Yuxin Chen" userId="41b12e58-6ff4-46be-94f3-dd75746c815c" providerId="ADAL" clId="{4A3BA3C4-5B72-6547-BC84-7E760F7F0AD2}" dt="2021-01-21T20:14:56.321" v="76" actId="20577"/>
          <ac:spMkLst>
            <pc:docMk/>
            <pc:sldMk cId="1359578559" sldId="382"/>
            <ac:spMk id="3" creationId="{5E9A34F9-B5F4-8648-9046-9D58FCB7B3CA}"/>
          </ac:spMkLst>
        </pc:spChg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1057721953" sldId="386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692220024" sldId="387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4043002715" sldId="388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1664543277" sldId="414"/>
        </pc:sldMkLst>
      </pc:sldChg>
      <pc:sldChg chg="modSp new del mod">
        <pc:chgData name="Yuxin Chen" userId="41b12e58-6ff4-46be-94f3-dd75746c815c" providerId="ADAL" clId="{4A3BA3C4-5B72-6547-BC84-7E760F7F0AD2}" dt="2021-01-21T20:25:04.742" v="77" actId="2696"/>
        <pc:sldMkLst>
          <pc:docMk/>
          <pc:sldMk cId="3775351645" sldId="414"/>
        </pc:sldMkLst>
        <pc:spChg chg="mod">
          <ac:chgData name="Yuxin Chen" userId="41b12e58-6ff4-46be-94f3-dd75746c815c" providerId="ADAL" clId="{4A3BA3C4-5B72-6547-BC84-7E760F7F0AD2}" dt="2021-01-21T20:12:06.478" v="69" actId="20577"/>
          <ac:spMkLst>
            <pc:docMk/>
            <pc:sldMk cId="3775351645" sldId="414"/>
            <ac:spMk id="2" creationId="{EB65EBDD-2D02-EF45-8404-8F4E794C0CB8}"/>
          </ac:spMkLst>
        </pc:spChg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892337439" sldId="415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689922739" sldId="416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737708087" sldId="417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4115511164" sldId="418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324080840" sldId="419"/>
        </pc:sldMkLst>
      </pc:sldChg>
      <pc:sldChg chg="del">
        <pc:chgData name="Yuxin Chen" userId="41b12e58-6ff4-46be-94f3-dd75746c815c" providerId="ADAL" clId="{4A3BA3C4-5B72-6547-BC84-7E760F7F0AD2}" dt="2021-01-21T20:11:28.683" v="23" actId="2696"/>
        <pc:sldMkLst>
          <pc:docMk/>
          <pc:sldMk cId="586198693" sldId="420"/>
        </pc:sldMkLst>
      </pc:sldChg>
    </pc:docChg>
  </pc:docChgLst>
</pc:chgInfo>
</file>

<file path=ppt/media/image1.tiff>
</file>

<file path=ppt/media/image10.png>
</file>

<file path=ppt/media/image13.png>
</file>

<file path=ppt/media/image14.png>
</file>

<file path=ppt/media/image28.tiff>
</file>

<file path=ppt/media/image31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9BC63-F719-F045-B972-DB92EFDA9D15}" type="datetimeFigureOut">
              <a:rPr lang="en-US" smtClean="0"/>
              <a:t>3/10/24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23D9D-140E-2343-AED2-946B3C7B7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4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DeclareMathOperator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\min}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DeclareMathOperator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*{\argmax}{\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\max}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23D9D-140E-2343-AED2-946B3C7B7E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08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23D9D-140E-2343-AED2-946B3C7B7E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573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DeclareMathOperator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\min}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DeclareMathOperator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*{\argmax}{\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\max}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23D9D-140E-2343-AED2-946B3C7B7E1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058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23D9D-140E-2343-AED2-946B3C7B7E1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57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Latex Macros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\def\MSE{{\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{MSE}}}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\def\sign{{\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{sign}}}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\def\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iid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iid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\def\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siid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stackrel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footnotesize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iid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}}{\sim}}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\def\Bias{{\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{Bias}}}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\def\Var{{\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{Var}}}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\def\var{{\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{var}}}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\def\poly{{\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{poly}}}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 e.g.\ 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\def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{{ i.e.\ }}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% ----------------------------------------------------------------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% Functions and Functionals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% ----------------------------------------------------------------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}[1]{\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mathbbm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{1}\left[#1\right]}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}[1]{\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ensuremath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{P}\left[#1\right] 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expct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}[1]{\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{E}\left[#1\right]}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expctover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}[2]{\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{E}_{#1}\!\left[#2\right]}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}[2]{\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ensuremath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{P}_{#1}\!\left[#2\right]}}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{\abs}[1]{\left\vert#1\right\vert}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smoment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}{\hat{m}}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tmoment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}{M}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{\moment}{m}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}{z}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mmap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}{M}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DeclareMathOperator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*{\MAD}{\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{MAD}}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DeclareMathOperator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*{\med}{\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{median}}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DeclareMathOperator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*{\tr}{\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mbox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{tr}}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DeclareMathOperator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\min}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DeclareMathOperator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*{\argmax}{\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\max}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23D9D-140E-2343-AED2-946B3C7B7E1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10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F23D9D-140E-2343-AED2-946B3C7B7E1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77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39748D-2D5D-5C42-90DA-CFFB09E39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888454"/>
            <a:ext cx="105156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28257-7DD0-D047-A4CB-28C252D9D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49F8F-B150-C748-B3B0-5D9CBD3BDB0A}" type="datetime1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CEDDC-F474-B24F-A4FC-4D8F01057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4CB29-1A59-AA43-9376-D8DEAA5E0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CE79FF-C534-634E-B013-079FDD442A26}"/>
              </a:ext>
            </a:extLst>
          </p:cNvPr>
          <p:cNvSpPr/>
          <p:nvPr userDrawn="1"/>
        </p:nvSpPr>
        <p:spPr>
          <a:xfrm>
            <a:off x="0" y="0"/>
            <a:ext cx="12192000" cy="35099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3D3D3C-BA48-B24C-96B1-2AA565E554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7435" y="278602"/>
            <a:ext cx="2862730" cy="5754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D2121-A4F1-5545-99CD-0E7403347B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206372"/>
            <a:ext cx="10515600" cy="1980862"/>
          </a:xfrm>
          <a:ln>
            <a:noFill/>
          </a:ln>
        </p:spPr>
        <p:txBody>
          <a:bodyPr anchor="b">
            <a:normAutofit/>
          </a:bodyPr>
          <a:lstStyle>
            <a:lvl1pPr marL="0" algn="ctr">
              <a:lnSpc>
                <a:spcPct val="110000"/>
              </a:lnSpc>
              <a:spcBef>
                <a:spcPts val="600"/>
              </a:spcBef>
              <a:defRPr sz="3600" b="1" i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333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C078-BBA8-9F4E-859A-098904102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446110-3F64-3540-AE9F-CEE3654E4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0D6048-3CD4-A049-9964-C805166D3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E0064-2140-8449-A271-BA0445334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C9B8-D90A-FC47-8EA1-0010D6B89A48}" type="datetime1">
              <a:rPr lang="en-US" smtClean="0"/>
              <a:t>3/10/24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62486-A384-D24C-AD3D-17FFCDB19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E3C6D3-8D7C-E949-891B-DD273B53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4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88B3E-F6E3-AF44-B468-EA3E4FEE0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E81BB-7FC7-B247-87B8-B11ACBC7D5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604495"/>
            <a:ext cx="10515600" cy="455127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20246-BB3F-7F44-8F8E-6739C82F0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184A-EBF7-B549-AA5A-2C6D9BA2F0D2}" type="datetime1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53903-5984-914B-A60B-D2A3F2104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53FE1-7641-2F4C-B711-6FA46B23B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38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032C81-B5BF-CA41-BCAC-F2F0982D9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D07D11-2B3A-DC4D-B543-422E35717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1D402-58F6-6647-9DB1-CB67A93C7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3986F-98FE-6E45-BE18-B4651ED76E19}" type="datetime1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CAD69-CFE2-6344-8644-31A5F82B3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35937-C4D6-654C-8690-D4D6F2A94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650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84690-182A-F846-A5F0-A29758603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67DF5-C499-BE4C-8D36-D15A51BBF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498F2-1627-8A45-8D62-324EAC252107}" type="datetime1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BD3BB-80E6-344C-9415-3B1A85252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20707-3914-7340-9621-C876FEB2E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DA2AC39-1908-2845-B057-F6B76539F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4495"/>
            <a:ext cx="10515600" cy="4551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60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37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D7522-3A5D-FE4E-BB76-DEF8D6485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07082-5B75-9546-9A76-9979D2CD1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6F47D-F0AC-504A-BB03-67D620B5F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FFD65-47FB-E74C-A84A-7D9C73C73842}" type="datetime1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ED4BC-4218-9846-92BD-AB826B9BA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26B1F-8B40-964A-A045-6D723FBF9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42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D7522-3A5D-FE4E-BB76-DEF8D6485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 anchor="ctr">
            <a:normAutofit/>
          </a:bodyPr>
          <a:lstStyle>
            <a:lvl1pPr marL="0"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6F47D-F0AC-504A-BB03-67D620B5F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FFD65-47FB-E74C-A84A-7D9C73C73842}" type="datetime1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ED4BC-4218-9846-92BD-AB826B9BA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26B1F-8B40-964A-A045-6D723FBF9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522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9349D-799D-0044-83BE-BF666F586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CFFA-2472-7B4C-9B87-9B93790A03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474A24-5E1F-D14C-AB8B-A78316FABC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AE03C-6846-CB4F-8707-6B2178266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B7E7-E512-C94C-9153-2802F8467929}" type="datetime1">
              <a:rPr lang="en-US" smtClean="0"/>
              <a:t>3/10/24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D6F600-8A60-FC4D-8439-9F366AD7C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A49B1C-95A2-4C46-9D41-675F2B78B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384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B158C-7972-4048-A52E-737B62649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498AB-42F4-9A47-94F1-5718F9F84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5293A-9A8E-A84A-97A9-A9D599BDD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EE5DBA-7181-EA45-98FD-091656CBC2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04F2FD-B146-DC4A-BF64-FA4E26CE37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D573AD-FA10-354B-8BF9-435E12DE2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715F7-2170-4246-B5B5-DDDE499201FD}" type="datetime1">
              <a:rPr lang="en-US" smtClean="0"/>
              <a:t>3/10/24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C3E34D-7104-374A-B73E-D52341417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F4AA39-2304-4346-95B1-3827FD78A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76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EB14-987A-E84B-90A3-16BD510B7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E579AB-3A88-DA49-8B98-95D70EE44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7F59-AD32-2A42-A903-52C75D9C2DE7}" type="datetime1">
              <a:rPr lang="en-US" smtClean="0"/>
              <a:t>3/10/24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3108EA-9AE2-FC44-9BF2-5610B5F0D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5E3243-9FDA-9248-8A31-46F09DFC9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988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B52E2D-FAB1-A245-A774-0C3ADBE0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1D537-0152-1D49-99F1-AD92B0661146}" type="datetime1">
              <a:rPr lang="en-US" smtClean="0"/>
              <a:t>3/10/24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396CFD-1228-114F-BB63-BAAC184DC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990EFD-AFCE-DB43-892F-670FEFACD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369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40690-DD7C-8843-AF3C-997D0ADC2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09264-847E-E940-A1BB-50A7B029D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DE9E88-AE41-8549-ABF3-8AE4453764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97BD1A-7047-424D-9526-83E52B9D1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5542C-5BAA-4444-9452-5BC12BEE2CEE}" type="datetime1">
              <a:rPr lang="en-US" smtClean="0"/>
              <a:t>3/10/24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D72DC-4528-F349-8AFE-2ED89C93A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C0085C-D25E-2340-8DCD-02793804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812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0A0FD7-6BDB-104A-9478-42A8C982E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4ADF7-8012-FA4A-B235-27144188BA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DB03E-06CD-7744-A8E9-F7EEE7CDF89A}" type="datetime1">
              <a:rPr lang="en-US" smtClean="0"/>
              <a:t>3/10/24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D64CE-A016-D743-B0ED-A0E982CC72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3786D-F99C-4B40-A3D1-5F056CFEF0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21296-5B04-C649-AFE0-5F6EDF54563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D886A8A-15E2-AD47-8352-A21F16C07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04495"/>
            <a:ext cx="10515600" cy="4551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1200"/>
              </a:spcBef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12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marL="731520"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Source Sans Pro" panose="020B0503030403020204" pitchFamily="34" charset="0"/>
          <a:ea typeface="Source Sans Pro" panose="020B0503030403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0"/>
        </a:spcBef>
        <a:buFont typeface="System Font Regular"/>
        <a:buChar char="-"/>
        <a:defRPr sz="2400" b="0" i="0" kern="1200">
          <a:solidFill>
            <a:schemeClr val="tx1"/>
          </a:solidFill>
          <a:latin typeface="Source Sans Pro Light" panose="020B0403030403020204" pitchFamily="34" charset="0"/>
          <a:ea typeface="Source Sans Pro Light" panose="020B0403030403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0"/>
        </a:spcBef>
        <a:buFont typeface="Wingdings" pitchFamily="2" charset="2"/>
        <a:buChar char="§"/>
        <a:defRPr sz="2000" b="0" i="0" kern="1200">
          <a:solidFill>
            <a:schemeClr val="tx1"/>
          </a:solidFill>
          <a:latin typeface="Source Sans Pro ExtraLight" panose="020B0303030403020204" pitchFamily="34" charset="0"/>
          <a:ea typeface="Source Sans Pro ExtraLight" panose="020B0303030403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 ExtraLight" panose="020B0303030403020204" pitchFamily="34" charset="0"/>
          <a:ea typeface="Source Sans Pro ExtraLight" panose="020B0303030403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 ExtraLight" panose="020B0303030403020204" pitchFamily="34" charset="0"/>
          <a:ea typeface="Source Sans Pro ExtraLight" panose="020B0303030403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emf"/><Relationship Id="rId3" Type="http://schemas.openxmlformats.org/officeDocument/2006/relationships/image" Target="../media/image44.emf"/><Relationship Id="rId7" Type="http://schemas.openxmlformats.org/officeDocument/2006/relationships/image" Target="../media/image4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E9A34F9-B5F4-8648-9046-9D58FCB7B3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823747"/>
            <a:ext cx="10515600" cy="1655762"/>
          </a:xfrm>
        </p:spPr>
        <p:txBody>
          <a:bodyPr>
            <a:noAutofit/>
          </a:bodyPr>
          <a:lstStyle/>
          <a:p>
            <a:r>
              <a:rPr lang="en-US" altLang="zh-CN" sz="2800" dirty="0">
                <a:latin typeface="Source Sans Pro" panose="020B05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Cong</a:t>
            </a:r>
            <a:r>
              <a:rPr lang="zh-CN" altLang="en-US" sz="2800" dirty="0">
                <a:latin typeface="Source Sans Pro" panose="020B05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2800" dirty="0">
                <a:latin typeface="Source Sans Pro" panose="020B05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Ma</a:t>
            </a:r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1D4F1-C800-8D49-B4BD-A4D4AE4D42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spcBef>
                <a:spcPts val="0"/>
              </a:spcBef>
            </a:pPr>
            <a:r>
              <a:rPr lang="en-US" sz="4400" dirty="0"/>
              <a:t>Overview of classical ML: classification methods and decision trees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70319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4A82A-E975-1D4F-5ACE-CC9372AFA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observation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D42EC3-8076-B352-55D1-A248458C1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10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25A89-33EA-4550-33A8-0EB45CE4E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boundary is linear!</a:t>
            </a:r>
          </a:p>
          <a:p>
            <a:pPr lvl="1"/>
            <a:r>
              <a:rPr lang="en-US" altLang="zh-CN" dirty="0"/>
              <a:t>What’s the decision boundary?</a:t>
            </a:r>
          </a:p>
          <a:p>
            <a:pPr lvl="1"/>
            <a:r>
              <a:rPr lang="en-US" dirty="0"/>
              <a:t>Why is it linear?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038A4E-BCCA-2E9A-86B1-99A46C788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8228" y="2741181"/>
            <a:ext cx="6193972" cy="398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673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C77F6-CABD-2342-B7B1-37A511FB6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fit logistic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7188B6-2BE2-8C4B-B023-5B878330F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11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3BF1D4-F5BC-3F4B-D944-794FAAEBA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78" y="1554219"/>
            <a:ext cx="10516454" cy="459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443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C77F6-CABD-2342-B7B1-37A511FB6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MLE for logistic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7188B6-2BE2-8C4B-B023-5B878330F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12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CB4614-AD50-394A-88D6-43BD0A957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Negative log likelihood (=objective) function is given by n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logistic loss is convex!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optimization with (stochastic) gradient descent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2C837B-B455-C34B-8879-277AD1034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897" y="1526148"/>
            <a:ext cx="6907265" cy="24048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B50884-17BA-794E-939A-9E530B5E8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686" y="4787795"/>
            <a:ext cx="3924627" cy="696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06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7988C-F32F-734F-9730-936950AC2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Logistic loss (log loss)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1372ACD-4C91-BD41-A79A-9603C4204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13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E942C6E-DB58-9048-9731-A4E80C443D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5850" y="2247106"/>
            <a:ext cx="49403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772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1A451-77E0-5D40-A86F-8169ED4C5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Gradient for logistic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BB1D2-6A1C-1340-B4DA-752656B54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14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30A236-1F7C-1E4A-86DF-27D26000A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Loss for data point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Gradient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C300C8-1580-D740-8603-BD07D2927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905" y="1765038"/>
            <a:ext cx="6731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BC20D7-BD1C-0D49-B613-4E2D5C12C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200" y="2408990"/>
            <a:ext cx="4927600" cy="40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15EAB2-7AF3-FE40-A91B-B36DA590C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4413" y="3381865"/>
            <a:ext cx="77470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563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53B2A-99B1-5843-8BA8-AA2CE7E5A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Optimization: logistic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FDC94E-5A34-544A-82AC-885A632E6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15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1FD30F-9962-D545-9E74-2C0F76A2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Initialize </a:t>
            </a:r>
            <a:r>
              <a:rPr lang="en-US" b="1" dirty="0"/>
              <a:t>w</a:t>
            </a:r>
          </a:p>
          <a:p>
            <a:r>
              <a:rPr lang="en-US" dirty="0"/>
              <a:t>For t = 1, 2, ... do</a:t>
            </a:r>
          </a:p>
          <a:p>
            <a:pPr lvl="1"/>
            <a:r>
              <a:rPr lang="en-US" dirty="0"/>
              <a:t>Pick data point (</a:t>
            </a:r>
            <a:r>
              <a:rPr lang="en-US" b="1" dirty="0"/>
              <a:t>x</a:t>
            </a:r>
            <a:r>
              <a:rPr lang="en-US" dirty="0"/>
              <a:t>, y) uniformly at random from data D </a:t>
            </a:r>
          </a:p>
          <a:p>
            <a:pPr lvl="1"/>
            <a:r>
              <a:rPr lang="en-US" dirty="0"/>
              <a:t>Compute probability of misclassification with current model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Take gradient step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FE3FEA-181C-6F4A-95F7-05A39DDC4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810" y="3828413"/>
            <a:ext cx="4400380" cy="6501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F89D8E-DE45-264D-A0F5-933C990FD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563" y="4983017"/>
            <a:ext cx="4247627" cy="35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837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9404-CB73-BB45-86C3-BFCE7E2B1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and regularization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2246D5-503E-CF4A-85F5-EED4E01FB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16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1F65D-F461-9440-8381-613CA8165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 </a:t>
            </a:r>
            <a:r>
              <a:rPr lang="en-US" dirty="0" err="1"/>
              <a:t>regularizer</a:t>
            </a:r>
            <a:r>
              <a:rPr lang="en-US" dirty="0"/>
              <a:t> to control model complexity</a:t>
            </a:r>
          </a:p>
          <a:p>
            <a:r>
              <a:rPr lang="en-US" dirty="0"/>
              <a:t>Instead of solving MLE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Estimate MAP/solve regularized problem </a:t>
            </a:r>
          </a:p>
          <a:p>
            <a:pPr lvl="1"/>
            <a:r>
              <a:rPr lang="en-US" dirty="0"/>
              <a:t>L2 (Gaussian prior)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L1 (Laplace prior)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516E01-D924-5A49-A8BE-33EF4A89A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6222" y="2651410"/>
            <a:ext cx="3899555" cy="7775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A50B00-A8E7-B644-B10B-B553DBE30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266" y="4445358"/>
            <a:ext cx="4842563" cy="7535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25DFABB-FC46-F34D-9509-C726F246F6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266" y="5584711"/>
            <a:ext cx="4842563" cy="75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7920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175AE-6C7E-4343-BFAC-ED17F264D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to multi-class logistic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D4EAD3-2BD9-F845-BE44-008AC9896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17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EE28AC-E267-3447-B71B-4B7E5FAE5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Maintain one weight vector per class and model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 unique – can force uniqueness by setting w_1 = 0 </a:t>
            </a:r>
          </a:p>
          <a:p>
            <a:pPr lvl="1"/>
            <a:r>
              <a:rPr lang="en-US" dirty="0"/>
              <a:t>this recovers logistic regression as special case</a:t>
            </a:r>
          </a:p>
          <a:p>
            <a:r>
              <a:rPr lang="en-US" dirty="0"/>
              <a:t>Corresponding loss function (</a:t>
            </a:r>
            <a:r>
              <a:rPr lang="en-US" dirty="0">
                <a:solidFill>
                  <a:srgbClr val="941100"/>
                </a:solidFill>
              </a:rPr>
              <a:t>cross-entropy loss</a:t>
            </a:r>
            <a:r>
              <a:rPr lang="en-US" dirty="0"/>
              <a:t>)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3D6017-B9D5-7C40-8588-B251F6A59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50" y="2280763"/>
            <a:ext cx="5854700" cy="863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E52650-32DA-A841-897D-142E123A8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9700" y="5168114"/>
            <a:ext cx="68326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346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AEAC-2F9E-604F-B22C-C73DD8581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Illustration: logistic regression 3-class classifier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EA0305-24D8-3A4A-9768-F428AE9B8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18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D26B29-A924-C946-89C7-302906138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FAAAA5-F6E0-1643-8DA3-D386DE15E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5942" y="1728397"/>
            <a:ext cx="5030770" cy="377307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8E1E357-9334-8541-91D9-933C35D966A0}"/>
              </a:ext>
            </a:extLst>
          </p:cNvPr>
          <p:cNvSpPr/>
          <p:nvPr/>
        </p:nvSpPr>
        <p:spPr>
          <a:xfrm>
            <a:off x="3003347" y="5702060"/>
            <a:ext cx="5996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MSS9"/>
              </a:rPr>
              <a:t>Dataset (Iris Data Set) and demo code: </a:t>
            </a:r>
            <a:r>
              <a:rPr lang="en-US" dirty="0">
                <a:latin typeface="CMTT9"/>
              </a:rPr>
              <a:t>https://</a:t>
            </a:r>
            <a:r>
              <a:rPr lang="en-US" dirty="0" err="1">
                <a:latin typeface="CMTT9"/>
              </a:rPr>
              <a:t>bit.ly</a:t>
            </a:r>
            <a:r>
              <a:rPr lang="en-US" dirty="0">
                <a:latin typeface="CMTT9"/>
              </a:rPr>
              <a:t>/3bJ98CQ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8062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E9A34F9-B5F4-8648-9046-9D58FCB7B3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Generative Models for Classification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1D4F1-C800-8D49-B4BD-A4D4AE4D42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3200" dirty="0"/>
              <a:t>STAT 37710 / CMSC 35400 / CAAM 37710</a:t>
            </a:r>
            <a:br>
              <a:rPr lang="en-US" sz="3200" dirty="0"/>
            </a:br>
            <a:r>
              <a:rPr lang="en-US" sz="3200" dirty="0"/>
              <a:t>Machine Learning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254791-A6B4-1C49-B53F-4A6E01912E01}"/>
              </a:ext>
            </a:extLst>
          </p:cNvPr>
          <p:cNvSpPr/>
          <p:nvPr/>
        </p:nvSpPr>
        <p:spPr>
          <a:xfrm>
            <a:off x="3048000" y="471633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dirty="0">
                <a:latin typeface="Source Sans Pro" panose="020B05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Cong Ma</a:t>
            </a:r>
          </a:p>
        </p:txBody>
      </p:sp>
    </p:spTree>
    <p:extLst>
      <p:ext uri="{BB962C8B-B14F-4D97-AF65-F5344CB8AC3E}">
        <p14:creationId xmlns:p14="http://schemas.microsoft.com/office/powerpoint/2010/main" val="2790623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9253-3957-174D-B759-B5D4DDD4F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models for classification </a:t>
            </a:r>
            <a:endParaRPr lang="en-US" dirty="0">
              <a:effectLst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EF4C05-CE63-5E48-9C21-8EB5600D5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2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E930-CCF8-A14C-953E-613D948AA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 far, we have focused on </a:t>
            </a:r>
            <a:r>
              <a:rPr lang="en-US" dirty="0">
                <a:solidFill>
                  <a:srgbClr val="941100"/>
                </a:solidFill>
              </a:rPr>
              <a:t>regression</a:t>
            </a:r>
            <a:r>
              <a:rPr lang="en-US" i="1" dirty="0"/>
              <a:t>, </a:t>
            </a:r>
            <a:r>
              <a:rPr lang="en-US" dirty="0"/>
              <a:t>e.g., with least-squared loss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Are there natural statistical models for </a:t>
            </a:r>
            <a:r>
              <a:rPr lang="en-US" dirty="0">
                <a:solidFill>
                  <a:srgbClr val="941100"/>
                </a:solidFill>
              </a:rPr>
              <a:t>classification</a:t>
            </a:r>
            <a:r>
              <a:rPr lang="en-US" dirty="0"/>
              <a:t>?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Can have {0,1}, {1,2, …, K}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369B6B-64CA-4045-9073-4596CE3CD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850" y="2404830"/>
            <a:ext cx="3187700" cy="393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DEC359-1DE8-2348-98AA-6A8A89A1C6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0850" y="4172303"/>
            <a:ext cx="36703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96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F8DE9-ACAB-B44E-A684-49F9FD3C3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Discriminative modeling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FC9125-2D4A-FE4D-AE12-5B8BC166A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20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540A48-6CF6-9245-88F1-6E87DC3E0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Discriminative models aim to estimate </a:t>
            </a:r>
            <a:r>
              <a:rPr lang="en-US" dirty="0">
                <a:solidFill>
                  <a:srgbClr val="941100"/>
                </a:solidFill>
              </a:rPr>
              <a:t>conditional distribution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Generative models aim to estimate </a:t>
            </a:r>
            <a:r>
              <a:rPr lang="en-US" dirty="0">
                <a:solidFill>
                  <a:srgbClr val="941100"/>
                </a:solidFill>
              </a:rPr>
              <a:t>joint distribution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Can derive conditional from joint distribution, but </a:t>
            </a:r>
            <a:r>
              <a:rPr lang="en-US" dirty="0">
                <a:solidFill>
                  <a:srgbClr val="941100"/>
                </a:solidFill>
              </a:rPr>
              <a:t>not </a:t>
            </a:r>
            <a:r>
              <a:rPr lang="en-US" dirty="0"/>
              <a:t>vice versa.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2840B0-FD53-284C-AF36-1AF66A81D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558" y="4141489"/>
            <a:ext cx="1080058" cy="3794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B0E230-F358-EF4F-A1D8-2E6EED5E4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1879" y="2365739"/>
            <a:ext cx="1211416" cy="37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639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1AF21F2-5566-314F-B056-8BCB715D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approaches to generative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6CDB62-79B0-9240-808F-4B0E75AF4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EE5E39-EB5F-5B42-91A6-58A6A8A72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Estimate prior on labels P(y)</a:t>
            </a:r>
          </a:p>
          <a:p>
            <a:r>
              <a:rPr lang="en-US" sz="2400" dirty="0"/>
              <a:t>Estimate conditional distribution P(</a:t>
            </a:r>
            <a:r>
              <a:rPr lang="en-US" sz="2400" b="1" dirty="0"/>
              <a:t>x</a:t>
            </a:r>
            <a:r>
              <a:rPr lang="en-US" sz="2400" dirty="0"/>
              <a:t> | y) for each class y</a:t>
            </a:r>
          </a:p>
          <a:p>
            <a:r>
              <a:rPr lang="en-US" sz="2400" dirty="0"/>
              <a:t>Obtain predictive distribution using Bayes’ rule: P(y | </a:t>
            </a:r>
            <a:r>
              <a:rPr lang="en-US" sz="2400" b="1" dirty="0"/>
              <a:t>x</a:t>
            </a:r>
            <a:r>
              <a:rPr lang="en-US" sz="2400" dirty="0"/>
              <a:t>) = P(y) P(</a:t>
            </a:r>
            <a:r>
              <a:rPr lang="en-US" sz="2400" b="1" dirty="0"/>
              <a:t>x</a:t>
            </a:r>
            <a:r>
              <a:rPr lang="en-US" sz="2400" dirty="0"/>
              <a:t> | y) / Z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11DD33-6B78-9C4A-834B-534BD9FE5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793" y="3784302"/>
            <a:ext cx="5064414" cy="18873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F6D5CF-44E5-3648-A800-6B7E06857C8A}"/>
              </a:ext>
            </a:extLst>
          </p:cNvPr>
          <p:cNvSpPr txBox="1"/>
          <p:nvPr/>
        </p:nvSpPr>
        <p:spPr>
          <a:xfrm>
            <a:off x="4522492" y="5786433"/>
            <a:ext cx="314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hand-written digits</a:t>
            </a:r>
          </a:p>
        </p:txBody>
      </p:sp>
    </p:spTree>
    <p:extLst>
      <p:ext uri="{BB962C8B-B14F-4D97-AF65-F5344CB8AC3E}">
        <p14:creationId xmlns:p14="http://schemas.microsoft.com/office/powerpoint/2010/main" val="1674823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45DA-9E66-6C4A-B29B-3E588226E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Bayes classifiers (GBC)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0D7B80-04E8-5D48-B3F3-0B7B0804C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22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1D8C84-E10D-6D4A-8035-D3E60AC0B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Model class label as generated from </a:t>
            </a:r>
            <a:r>
              <a:rPr lang="en-US" dirty="0">
                <a:solidFill>
                  <a:srgbClr val="941100"/>
                </a:solidFill>
              </a:rPr>
              <a:t>categorical </a:t>
            </a:r>
            <a:r>
              <a:rPr lang="en-US" dirty="0"/>
              <a:t>variable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Model features as </a:t>
            </a:r>
            <a:r>
              <a:rPr lang="en-US" dirty="0">
                <a:solidFill>
                  <a:srgbClr val="941100"/>
                </a:solidFill>
              </a:rPr>
              <a:t>multivariate Gaussians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How do we estimate the parameters?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2186FD-4C0B-EA46-853C-288F99315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550" y="3389586"/>
            <a:ext cx="3136900" cy="342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108FD0-CCA2-834B-AF12-6F51BBA5C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5462" y="2185434"/>
            <a:ext cx="46482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5254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7DC35-1FE1-C74C-AF7E-0D63A1179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MLE for GBC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AC698C4-567D-144F-BCCA-CF60FB795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23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7D83A-97EA-8D44-9CAF-7FF37BD50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</a:t>
            </a:r>
          </a:p>
          <a:p>
            <a:r>
              <a:rPr lang="en-US" dirty="0"/>
              <a:t>MLE for class </a:t>
            </a:r>
            <a:r>
              <a:rPr lang="en-US" dirty="0">
                <a:solidFill>
                  <a:srgbClr val="941100"/>
                </a:solidFill>
              </a:rPr>
              <a:t>label </a:t>
            </a:r>
            <a:r>
              <a:rPr lang="en-US" dirty="0"/>
              <a:t>distribution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MLE for </a:t>
            </a:r>
            <a:r>
              <a:rPr lang="en-US" dirty="0">
                <a:solidFill>
                  <a:srgbClr val="941100"/>
                </a:solidFill>
              </a:rPr>
              <a:t>feature</a:t>
            </a:r>
            <a:r>
              <a:rPr lang="en-US" dirty="0"/>
              <a:t> distribution: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3B2EEF-FB1A-AD42-A8CE-DC9A711B8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2309" y="1771431"/>
            <a:ext cx="36449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9C870C-65EF-0140-BFAD-EE269F825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9700" y="2829466"/>
            <a:ext cx="4292600" cy="660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18FFB2-4494-404A-BD57-640557EA9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7646" y="4690909"/>
            <a:ext cx="3136900" cy="419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293DB2-3C2D-AF49-BB41-1EB301AD19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5825" y="5253505"/>
            <a:ext cx="9180349" cy="74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563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13FFF-7800-E046-B172-56B43A5BB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Discriminant functions for GBC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459690-5A5A-1849-AE99-2FA384FCA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24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EAD60F-2E40-8745-9827-CE754D5B3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			;</a:t>
            </a:r>
          </a:p>
          <a:p>
            <a:r>
              <a:rPr lang="en-US" dirty="0"/>
              <a:t>GBC is given by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D44D6-E7BB-CF4E-816E-E1D5CD159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0" y="3032673"/>
            <a:ext cx="8623300" cy="276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FA966E-ED7E-7647-9D73-9D10F6F5D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2500" y="1802962"/>
            <a:ext cx="22606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27E25F-6DD5-CA4B-9BDE-045C58DDCD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3371" y="1802962"/>
            <a:ext cx="3136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437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D475A-34B1-254F-A9E0-716116877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Fisher’s linear discriminant analysis (LDA), c = 2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B514AC-0C5E-C84E-A902-05CD4EC33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25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AC926-F20E-6340-A9A9-6C933E1B7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fix</a:t>
            </a:r>
          </a:p>
          <a:p>
            <a:r>
              <a:rPr lang="en-US" dirty="0"/>
              <a:t>Further, assume covariances are equal:</a:t>
            </a:r>
          </a:p>
          <a:p>
            <a:r>
              <a:rPr lang="en-US" dirty="0"/>
              <a:t>Then the </a:t>
            </a:r>
            <a:r>
              <a:rPr lang="en-US" dirty="0">
                <a:solidFill>
                  <a:srgbClr val="941100"/>
                </a:solidFill>
              </a:rPr>
              <a:t>discriminant function</a:t>
            </a:r>
            <a:r>
              <a:rPr lang="en-US" dirty="0"/>
              <a:t> for GBC could be simplified as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58A5FE-6112-1840-A039-5233B4221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6366" y="1790480"/>
            <a:ext cx="1168400" cy="292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543A15-CB84-6842-8F3B-84159B8B9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9005" y="2435773"/>
            <a:ext cx="1866900" cy="304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4768D4-08B3-2411-27EE-E8E357452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770" y="3590391"/>
            <a:ext cx="9380942" cy="171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712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D475A-34B1-254F-A9E0-716116877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Fisher’s LDA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3B514AC-0C5E-C84E-A902-05CD4EC33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26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AC926-F20E-6340-A9A9-6C933E1B7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Assuming </a:t>
            </a:r>
          </a:p>
          <a:p>
            <a:pPr lvl="1"/>
            <a:r>
              <a:rPr lang="en-US" dirty="0">
                <a:solidFill>
                  <a:srgbClr val="941100"/>
                </a:solidFill>
              </a:rPr>
              <a:t>binary classification </a:t>
            </a:r>
          </a:p>
          <a:p>
            <a:pPr lvl="1"/>
            <a:r>
              <a:rPr lang="en-US" dirty="0">
                <a:solidFill>
                  <a:srgbClr val="941100"/>
                </a:solidFill>
              </a:rPr>
              <a:t>equal class probabilities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solidFill>
                  <a:srgbClr val="941100"/>
                </a:solidFill>
              </a:rPr>
              <a:t>equal covariances</a:t>
            </a:r>
          </a:p>
          <a:p>
            <a:pPr lvl="1"/>
            <a:endParaRPr lang="en-US" dirty="0"/>
          </a:p>
          <a:p>
            <a:r>
              <a:rPr lang="en-US" dirty="0"/>
              <a:t>Fisher's LDA predicts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   where 				and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71561D-5300-4E44-A6C3-6915D7087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1450" y="4690032"/>
            <a:ext cx="4229100" cy="381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6F5673-4FE1-2D46-B8C3-88058520A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5398" y="5400998"/>
            <a:ext cx="2628900" cy="393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A2C95C-AF54-C24D-BAA5-0647A02034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0989" y="5284508"/>
            <a:ext cx="4140200" cy="647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6322DC-57F6-F645-85DD-F044F5E409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27600" y="2295763"/>
            <a:ext cx="1623958" cy="2911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5F20C3-F20B-B640-AF10-813BA96EF3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7600" y="2694107"/>
            <a:ext cx="1168400" cy="292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E35232-208F-CB4F-BD03-34F785450C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7600" y="3173793"/>
            <a:ext cx="1866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586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EAB3A-52B4-8C4F-B9CB-73BED5750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LDA vs logistic regression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CAB3E3-7CEB-4D4A-9D76-E302D49E2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27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B1E3D6-A511-AC4C-9BD7-026395640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Fisher’s LDA uses the discriminant function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Therefore, the class probability of LDA is </a:t>
            </a:r>
          </a:p>
          <a:p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This is of the same form as </a:t>
            </a:r>
            <a:r>
              <a:rPr lang="en-US" sz="2400" dirty="0">
                <a:solidFill>
                  <a:srgbClr val="941100"/>
                </a:solidFill>
              </a:rPr>
              <a:t>logistic regression</a:t>
            </a:r>
            <a:r>
              <a:rPr lang="en-US" sz="2400" dirty="0"/>
              <a:t>. 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E04C00-29B5-A14C-90E9-659565B27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715" y="2249170"/>
            <a:ext cx="5878569" cy="14145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A2230E-BA23-E44F-B9CD-772C161AB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199" y="4206434"/>
            <a:ext cx="39116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0181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FFAD4-0F6D-B34B-A4AE-2E09681E8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Fisher’s LDA vs logistic regression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937CB0-FFF2-F547-A4CA-844C701B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28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C66184-8CCA-0B45-B4CE-132E25EC0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Fisher’s LDA </a:t>
            </a:r>
          </a:p>
          <a:p>
            <a:pPr lvl="1"/>
            <a:r>
              <a:rPr lang="en-US" dirty="0"/>
              <a:t>Generative model, i.e., models P(X,Y)</a:t>
            </a:r>
          </a:p>
          <a:p>
            <a:pPr lvl="1"/>
            <a:r>
              <a:rPr lang="en-US" dirty="0"/>
              <a:t>Assumes normality of X</a:t>
            </a:r>
          </a:p>
          <a:p>
            <a:pPr lvl="1"/>
            <a:r>
              <a:rPr lang="en-US" dirty="0">
                <a:solidFill>
                  <a:srgbClr val="941100"/>
                </a:solidFill>
              </a:rPr>
              <a:t>not very robust </a:t>
            </a:r>
            <a:r>
              <a:rPr lang="en-US" dirty="0"/>
              <a:t>against violation of this assumption </a:t>
            </a:r>
          </a:p>
          <a:p>
            <a:pPr lvl="1"/>
            <a:endParaRPr lang="en-US" dirty="0"/>
          </a:p>
          <a:p>
            <a:r>
              <a:rPr lang="en-US" dirty="0"/>
              <a:t>Logistic regression </a:t>
            </a:r>
          </a:p>
          <a:p>
            <a:pPr lvl="1"/>
            <a:r>
              <a:rPr lang="en-US" dirty="0"/>
              <a:t>Discriminative model, i.e., models P(Y | X) only</a:t>
            </a:r>
          </a:p>
          <a:p>
            <a:pPr lvl="1"/>
            <a:r>
              <a:rPr lang="en-US" dirty="0"/>
              <a:t>Makes no assumptions on X</a:t>
            </a:r>
          </a:p>
          <a:p>
            <a:pPr lvl="1"/>
            <a:r>
              <a:rPr lang="en-US" dirty="0"/>
              <a:t>More robust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976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D7BD9-DD9B-3748-939B-0D8CFA94F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in 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C596EB-3469-D946-92EC-A4B01A4F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3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176FA7-2707-0546-98FF-85CCE7579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classification, risk is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0FC4CF-5E33-99E3-35DD-9260B8362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76" y="2478373"/>
            <a:ext cx="7208510" cy="32812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50E145-3059-44D0-914B-B00EB267B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0039" y="1551679"/>
            <a:ext cx="4158624" cy="72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37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36372-EC55-F744-B055-C5DCEA4C3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Bayes‘ optimal </a:t>
            </a:r>
            <a:r>
              <a:rPr lang="en-US" i="1" dirty="0"/>
              <a:t>classifier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CBCB66E-9444-2F4D-8E5A-75902F698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D2F4F8-E372-E24F-8168-D3E00F519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Assuming the data is generated </a:t>
            </a:r>
            <a:r>
              <a:rPr lang="en-US" dirty="0" err="1"/>
              <a:t>iid</a:t>
            </a:r>
            <a:r>
              <a:rPr lang="en-US" dirty="0"/>
              <a:t> according to 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dirty="0"/>
              <a:t>The hypothesis h* minimizing 					 is given by the </a:t>
            </a:r>
            <a:r>
              <a:rPr lang="en-US" dirty="0">
                <a:solidFill>
                  <a:srgbClr val="941100"/>
                </a:solidFill>
              </a:rPr>
              <a:t>most probable class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hypothesis is called the </a:t>
            </a:r>
            <a:r>
              <a:rPr lang="en-US" dirty="0">
                <a:solidFill>
                  <a:srgbClr val="941100"/>
                </a:solidFill>
              </a:rPr>
              <a:t>Bayes’ optimal predictor</a:t>
            </a:r>
            <a:r>
              <a:rPr lang="en-US" dirty="0"/>
              <a:t> for the classification loss </a:t>
            </a:r>
          </a:p>
          <a:p>
            <a:r>
              <a:rPr lang="en-US" dirty="0"/>
              <a:t>Thus, natural approach is again to estimate P(Y|X)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B4232D-A9ED-DD4A-821B-BD131D0CA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972" y="2206894"/>
            <a:ext cx="2504056" cy="4368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C89F50-BF00-094D-ACA4-73CC13DBA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505" y="3004940"/>
            <a:ext cx="3378200" cy="342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7A4EB1-0B0A-AE48-B0B3-DF5099B9C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7300" y="4011566"/>
            <a:ext cx="4597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84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AC52E-8993-548E-A699-7CDA36735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estimator for P(Y|X)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74F86D-78C1-74D3-8768-C34BB60F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B156D6-B56E-9F7B-A425-B64B0025D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 some x in X</a:t>
            </a:r>
          </a:p>
          <a:p>
            <a:r>
              <a:rPr lang="en-US" dirty="0"/>
              <a:t>Find out all </a:t>
            </a:r>
            <a:r>
              <a:rPr lang="en-US" dirty="0" err="1"/>
              <a:t>x_i</a:t>
            </a:r>
            <a:r>
              <a:rPr lang="en-US" dirty="0"/>
              <a:t> that are equal to x; suppose we have m such samples</a:t>
            </a:r>
          </a:p>
          <a:p>
            <a:r>
              <a:rPr lang="en-US" dirty="0"/>
              <a:t>A natural estimator would be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What’s the problem of this?</a:t>
            </a:r>
          </a:p>
        </p:txBody>
      </p:sp>
    </p:spTree>
    <p:extLst>
      <p:ext uri="{BB962C8B-B14F-4D97-AF65-F5344CB8AC3E}">
        <p14:creationId xmlns:p14="http://schemas.microsoft.com/office/powerpoint/2010/main" val="777926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E9A34F9-B5F4-8648-9046-9D58FCB7B3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altLang="zh-CN" dirty="0">
                <a:latin typeface="Source Sans Pro" panose="020B0503030403020204" pitchFamily="34" charset="0"/>
                <a:ea typeface="Source Sans Pro" panose="020B0503030403020204" pitchFamily="34" charset="0"/>
              </a:rPr>
              <a:t>Logistic</a:t>
            </a:r>
            <a:r>
              <a:rPr lang="zh-CN" altLang="en-US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en-US" altLang="zh-CN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regression</a:t>
            </a:r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1D4F1-C800-8D49-B4BD-A4D4AE4D42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spcBef>
                <a:spcPts val="0"/>
              </a:spcBef>
            </a:pPr>
            <a:r>
              <a:rPr lang="en-US" sz="4400" dirty="0"/>
              <a:t>Overview of classical ML: classification methods and decision trees</a:t>
            </a:r>
            <a:endParaRPr lang="en-US" sz="7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254791-A6B4-1C49-B53F-4A6E01912E01}"/>
              </a:ext>
            </a:extLst>
          </p:cNvPr>
          <p:cNvSpPr/>
          <p:nvPr/>
        </p:nvSpPr>
        <p:spPr>
          <a:xfrm>
            <a:off x="3048000" y="4716335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2400" dirty="0">
                <a:latin typeface="Source Sans Pro" panose="020B05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Cong</a:t>
            </a:r>
            <a:r>
              <a:rPr lang="zh-CN" altLang="en-US" sz="2400" dirty="0">
                <a:latin typeface="Source Sans Pro" panose="020B05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2400" dirty="0">
                <a:latin typeface="Source Sans Pro" panose="020B0503030403020204" pitchFamily="34" charset="0"/>
                <a:ea typeface="Source Sans Pro" panose="020B0503030403020204" pitchFamily="34" charset="0"/>
                <a:cs typeface="Open Sans" panose="020B0606030504020204" pitchFamily="34" charset="0"/>
              </a:rPr>
              <a:t>Ma</a:t>
            </a:r>
            <a:endParaRPr lang="en-US" sz="2400" dirty="0">
              <a:latin typeface="Source Sans Pro" panose="020B0503030403020204" pitchFamily="34" charset="0"/>
              <a:ea typeface="Source Sans Pro" panose="020B0503030403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327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6C509-1627-A94D-8DFC-CDF4F441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 need a model for P(Y=1 | X = x)</a:t>
            </a:r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92A383-B267-ED40-AA79-0FBAA4B24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B80D7-13CA-1446-9ADA-A1A34B49A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about a linear model?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025" name="Picture 1" descr="page6image52024608">
            <a:extLst>
              <a:ext uri="{FF2B5EF4-FFF2-40B4-BE49-F238E27FC236}">
                <a16:creationId xmlns:a16="http://schemas.microsoft.com/office/drawing/2014/main" id="{8F29F199-3835-F141-B2A4-692534DBE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492" y="2435716"/>
            <a:ext cx="7905015" cy="3558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061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59694-B1F7-334D-ADED-CCEE3BF1C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Link function for logistic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0E294A-0548-5846-9BE2-5B90C8F89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16C88C-9869-2E45-B5C6-7B9CC97BF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 function</a:t>
            </a:r>
            <a:br>
              <a:rPr lang="en-US" dirty="0"/>
            </a:br>
            <a:endParaRPr lang="en-US" dirty="0"/>
          </a:p>
        </p:txBody>
      </p:sp>
      <p:pic>
        <p:nvPicPr>
          <p:cNvPr id="7" name="Picture 1" descr="page7image52024816">
            <a:extLst>
              <a:ext uri="{FF2B5EF4-FFF2-40B4-BE49-F238E27FC236}">
                <a16:creationId xmlns:a16="http://schemas.microsoft.com/office/drawing/2014/main" id="{A5E82DDA-5564-A447-B754-144FDD81B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392" y="1811655"/>
            <a:ext cx="5393310" cy="405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159042-55E3-A144-97BE-FF2CF2BBD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7046" y="2234414"/>
            <a:ext cx="36195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589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B0BBE-0559-F441-BB4C-1F3C31FE4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8FA6FC-CDEB-D145-882C-C3881D541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21296-5B04-C649-AFE0-5F6EDF545636}" type="slidenum">
              <a:rPr lang="en-US" smtClean="0"/>
              <a:t>9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EEE0E6-5F7D-0743-9BE1-73B3B5A6E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Logistic regression (a classification method) replaces the assumption of Gaussian noise (squared loss) by </a:t>
            </a:r>
            <a:r>
              <a:rPr lang="en-US" dirty="0">
                <a:solidFill>
                  <a:srgbClr val="941100"/>
                </a:solidFill>
              </a:rPr>
              <a:t>independently</a:t>
            </a:r>
            <a:r>
              <a:rPr lang="en-US" dirty="0"/>
              <a:t>, but </a:t>
            </a:r>
            <a:r>
              <a:rPr lang="en-US" b="1" dirty="0">
                <a:solidFill>
                  <a:srgbClr val="941100"/>
                </a:solidFill>
              </a:rPr>
              <a:t>not</a:t>
            </a:r>
            <a:r>
              <a:rPr lang="en-US" dirty="0"/>
              <a:t> </a:t>
            </a:r>
            <a:r>
              <a:rPr lang="en-US" dirty="0">
                <a:solidFill>
                  <a:srgbClr val="941100"/>
                </a:solidFill>
              </a:rPr>
              <a:t>identically distributed </a:t>
            </a:r>
            <a:r>
              <a:rPr lang="en-US" dirty="0"/>
              <a:t>Bernoulli noise: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BC8E70-A73D-8D4E-AEAC-1C06EEAF1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575" y="3563368"/>
            <a:ext cx="46609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717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2575</TotalTime>
  <Words>1134</Words>
  <Application>Microsoft Macintosh PowerPoint</Application>
  <PresentationFormat>Widescreen</PresentationFormat>
  <Paragraphs>234</Paragraphs>
  <Slides>28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CMSS9</vt:lpstr>
      <vt:lpstr>CMTT9</vt:lpstr>
      <vt:lpstr>System Font Regular</vt:lpstr>
      <vt:lpstr>Arial</vt:lpstr>
      <vt:lpstr>Calibri</vt:lpstr>
      <vt:lpstr>Open Sans</vt:lpstr>
      <vt:lpstr>Open Sans ExtraBold</vt:lpstr>
      <vt:lpstr>Source Sans Pro</vt:lpstr>
      <vt:lpstr>Source Sans Pro ExtraLight</vt:lpstr>
      <vt:lpstr>Source Sans Pro Light</vt:lpstr>
      <vt:lpstr>Wingdings</vt:lpstr>
      <vt:lpstr>Office Theme</vt:lpstr>
      <vt:lpstr>Overview of classical ML: classification methods and decision trees</vt:lpstr>
      <vt:lpstr>Statistical models for classification </vt:lpstr>
      <vt:lpstr>Risk in classification</vt:lpstr>
      <vt:lpstr>Bayes‘ optimal classifier </vt:lpstr>
      <vt:lpstr>Natural estimator for P(Y|X)</vt:lpstr>
      <vt:lpstr>Overview of classical ML: classification methods and decision trees</vt:lpstr>
      <vt:lpstr>We need a model for P(Y=1 | X = x)</vt:lpstr>
      <vt:lpstr>Link function for logistic regression</vt:lpstr>
      <vt:lpstr>Logistic regression</vt:lpstr>
      <vt:lpstr>Key observation</vt:lpstr>
      <vt:lpstr>How to fit logistic regression</vt:lpstr>
      <vt:lpstr>MLE for logistic regression</vt:lpstr>
      <vt:lpstr>Logistic loss (log loss)</vt:lpstr>
      <vt:lpstr>Gradient for logistic regression</vt:lpstr>
      <vt:lpstr>Optimization: logistic regression</vt:lpstr>
      <vt:lpstr>Logistic regression and regularization</vt:lpstr>
      <vt:lpstr>Extension to multi-class logistic regression</vt:lpstr>
      <vt:lpstr>Illustration: logistic regression 3-class classifier</vt:lpstr>
      <vt:lpstr>STAT 37710 / CMSC 35400 / CAAM 37710 Machine Learning</vt:lpstr>
      <vt:lpstr>Discriminative modeling</vt:lpstr>
      <vt:lpstr>Typical approaches to generative modeling</vt:lpstr>
      <vt:lpstr>Gaussian Bayes classifiers (GBC) </vt:lpstr>
      <vt:lpstr>MLE for GBC </vt:lpstr>
      <vt:lpstr>Discriminant functions for GBC </vt:lpstr>
      <vt:lpstr>Fisher’s linear discriminant analysis (LDA), c = 2 </vt:lpstr>
      <vt:lpstr>Fisher’s LDA</vt:lpstr>
      <vt:lpstr>LDA vs logistic regression </vt:lpstr>
      <vt:lpstr>Fisher’s LDA vs logistic regression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CMSC 35401-2: Topics in Machine Learning Interactive Learning Systems</dc:title>
  <dc:creator>Yuxin Chen</dc:creator>
  <cp:lastModifiedBy>Cong MA</cp:lastModifiedBy>
  <cp:revision>395</cp:revision>
  <cp:lastPrinted>2020-01-03T01:44:53Z</cp:lastPrinted>
  <dcterms:created xsi:type="dcterms:W3CDTF">2020-01-02T21:24:52Z</dcterms:created>
  <dcterms:modified xsi:type="dcterms:W3CDTF">2024-03-10T19:28:50Z</dcterms:modified>
</cp:coreProperties>
</file>